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3369600" y="160020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126120" y="160020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3369600" y="394848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body"/>
          </p:nvPr>
        </p:nvSpPr>
        <p:spPr>
          <a:xfrm>
            <a:off x="6126120" y="394848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3369600" y="160020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6126120" y="160020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 type="body"/>
          </p:nvPr>
        </p:nvSpPr>
        <p:spPr>
          <a:xfrm>
            <a:off x="3369600" y="394848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 type="body"/>
          </p:nvPr>
        </p:nvSpPr>
        <p:spPr>
          <a:xfrm>
            <a:off x="6126120" y="394848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3369600" y="160020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6126120" y="160020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3" name="PlaceHolder 6"/>
          <p:cNvSpPr>
            <a:spLocks noGrp="1"/>
          </p:cNvSpPr>
          <p:nvPr>
            <p:ph type="body"/>
          </p:nvPr>
        </p:nvSpPr>
        <p:spPr>
          <a:xfrm>
            <a:off x="3369600" y="394848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4" name="PlaceHolder 7"/>
          <p:cNvSpPr>
            <a:spLocks noGrp="1"/>
          </p:cNvSpPr>
          <p:nvPr>
            <p:ph type="body"/>
          </p:nvPr>
        </p:nvSpPr>
        <p:spPr>
          <a:xfrm>
            <a:off x="6126120" y="3948480"/>
            <a:ext cx="26251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775f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0" y="5970960"/>
            <a:ext cx="9143640" cy="88668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-9000" y="6053400"/>
            <a:ext cx="2248920" cy="7128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2359080" y="6044040"/>
            <a:ext cx="6784560" cy="7128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2362320" y="4038480"/>
            <a:ext cx="6476760" cy="1828440"/>
          </a:xfrm>
          <a:prstGeom prst="rect">
            <a:avLst/>
          </a:prstGeom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0" lang="ru-RU" sz="4400" spc="-1" strike="noStrike" cap="all">
                <a:solidFill>
                  <a:srgbClr val="ebddc3"/>
                </a:solidFill>
                <a:latin typeface="Tw Cen MT"/>
              </a:rPr>
              <a:t>Образец заголовка</a:t>
            </a:r>
            <a:endParaRPr b="0" lang="ru-RU" sz="4400" spc="-1" strike="noStrike">
              <a:solidFill>
                <a:srgbClr val="ffffff"/>
              </a:solidFill>
              <a:latin typeface="Tw Cen MT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76320" y="6068520"/>
            <a:ext cx="2057040" cy="68544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>
            <a:off x="2085480" y="236520"/>
            <a:ext cx="5866920" cy="36468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sldNum"/>
          </p:nvPr>
        </p:nvSpPr>
        <p:spPr>
          <a:xfrm>
            <a:off x="8001000" y="228600"/>
            <a:ext cx="837720" cy="38052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10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900" spc="-1" strike="noStrike">
                <a:solidFill>
                  <a:srgbClr val="ffffff"/>
                </a:solidFill>
                <a:latin typeface="Tw Cen MT"/>
              </a:rPr>
              <a:t>Для правки структуры щёлкните мышью</a:t>
            </a:r>
            <a:endParaRPr b="0" lang="ru-RU" sz="2900" spc="-1" strike="noStrike">
              <a:solidFill>
                <a:srgbClr val="ffffff"/>
              </a:solidFill>
              <a:latin typeface="Tw Cen MT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300" spc="-1" strike="noStrike">
                <a:solidFill>
                  <a:srgbClr val="ffffff"/>
                </a:solidFill>
                <a:latin typeface="Tw Cen MT"/>
              </a:rPr>
              <a:t>Второй уровень структуры</a:t>
            </a:r>
            <a:endParaRPr b="0" lang="ru-RU" sz="2300" spc="-1" strike="noStrike">
              <a:solidFill>
                <a:srgbClr val="ffffff"/>
              </a:solidFill>
              <a:latin typeface="Tw Cen MT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w Cen MT"/>
              </a:rPr>
              <a:t>Третий уровень структуры</a:t>
            </a:r>
            <a:endParaRPr b="0" lang="ru-RU" sz="2000" spc="-1" strike="noStrike">
              <a:solidFill>
                <a:srgbClr val="ffffff"/>
              </a:solidFill>
              <a:latin typeface="Tw Cen MT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ffffff"/>
                </a:solidFill>
                <a:latin typeface="Tw Cen MT"/>
              </a:rPr>
              <a:t>Четвёртый уровень структуры</a:t>
            </a:r>
            <a:endParaRPr b="0" lang="ru-RU" sz="2000" spc="-1" strike="noStrike">
              <a:solidFill>
                <a:srgbClr val="ffffff"/>
              </a:solidFill>
              <a:latin typeface="Tw Cen MT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w Cen MT"/>
              </a:rPr>
              <a:t>Пятый уровень структуры</a:t>
            </a:r>
            <a:endParaRPr b="0" lang="ru-RU" sz="2000" spc="-1" strike="noStrike">
              <a:solidFill>
                <a:srgbClr val="ffffff"/>
              </a:solidFill>
              <a:latin typeface="Tw Cen MT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w Cen MT"/>
              </a:rPr>
              <a:t>Шестой уровень структуры</a:t>
            </a:r>
            <a:endParaRPr b="0" lang="ru-RU" sz="2000" spc="-1" strike="noStrike">
              <a:solidFill>
                <a:srgbClr val="ffffff"/>
              </a:solidFill>
              <a:latin typeface="Tw Cen MT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ffffff"/>
                </a:solidFill>
                <a:latin typeface="Tw Cen MT"/>
              </a:rPr>
              <a:t>Седьмой уровень структуры</a:t>
            </a:r>
            <a:endParaRPr b="0" lang="ru-RU" sz="2000" spc="-1" strike="noStrike">
              <a:solidFill>
                <a:srgbClr val="ffffff"/>
              </a:solidFill>
              <a:latin typeface="Tw Cen M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9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0" name="PlaceHolder 4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775f55"/>
                </a:solidFill>
                <a:latin typeface="Tw Cen MT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54" name="PlaceHolder 8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rIns="90000" tIns="45000" bIns="45000"/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</a:pPr>
            <a:r>
              <a:rPr b="0" lang="ru-RU" sz="2900" spc="-1" strike="noStrike">
                <a:solidFill>
                  <a:srgbClr val="000000"/>
                </a:solidFill>
                <a:latin typeface="Tw Cen MT"/>
              </a:rPr>
              <a:t>Образец текста</a:t>
            </a:r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  <a:p>
            <a:pPr lvl="1" marL="640080" indent="-273960">
              <a:lnSpc>
                <a:spcPct val="100000"/>
              </a:lnSpc>
              <a:spcBef>
                <a:spcPts val="550"/>
              </a:spcBef>
              <a:buClr>
                <a:srgbClr val="94b6d2"/>
              </a:buClr>
              <a:buSzPct val="70000"/>
              <a:buFont typeface="Wingdings 2" charset="2"/>
              <a:buChar char=""/>
            </a:pPr>
            <a:r>
              <a:rPr b="0" lang="ru-RU" sz="2600" spc="-1" strike="noStrike">
                <a:solidFill>
                  <a:srgbClr val="000000"/>
                </a:solidFill>
                <a:latin typeface="Tw Cen MT"/>
              </a:rPr>
              <a:t>Второй уровень</a:t>
            </a:r>
            <a:endParaRPr b="0" lang="ru-RU" sz="2600" spc="-1" strike="noStrike">
              <a:solidFill>
                <a:srgbClr val="000000"/>
              </a:solidFill>
              <a:latin typeface="Tw Cen MT"/>
            </a:endParaRPr>
          </a:p>
          <a:p>
            <a:pPr lvl="2" marL="914400" indent="-228240">
              <a:lnSpc>
                <a:spcPct val="100000"/>
              </a:lnSpc>
              <a:spcBef>
                <a:spcPts val="499"/>
              </a:spcBef>
              <a:buClr>
                <a:srgbClr val="dd8047"/>
              </a:buClr>
              <a:buSzPct val="75000"/>
              <a:buFont typeface="Wingdings" charset="2"/>
              <a:buChar char=""/>
            </a:pPr>
            <a:r>
              <a:rPr b="0" lang="ru-RU" sz="2300" spc="-1" strike="noStrike">
                <a:solidFill>
                  <a:srgbClr val="000000"/>
                </a:solidFill>
                <a:latin typeface="Tw Cen MT"/>
              </a:rPr>
              <a:t>Третий уровень</a:t>
            </a:r>
            <a:endParaRPr b="0" lang="ru-RU" sz="2300" spc="-1" strike="noStrike">
              <a:solidFill>
                <a:srgbClr val="000000"/>
              </a:solidFill>
              <a:latin typeface="Tw Cen MT"/>
            </a:endParaRPr>
          </a:p>
          <a:p>
            <a:pPr lvl="3" marL="1371600" indent="-228240">
              <a:lnSpc>
                <a:spcPct val="100000"/>
              </a:lnSpc>
              <a:spcBef>
                <a:spcPts val="400"/>
              </a:spcBef>
              <a:buClr>
                <a:srgbClr val="a5ab81"/>
              </a:buClr>
              <a:buSzPct val="75000"/>
              <a:buFont typeface="Wingdings" charset="2"/>
              <a:buChar char=""/>
            </a:pPr>
            <a:r>
              <a:rPr b="0" lang="ru-RU" sz="2000" spc="-1" strike="noStrike">
                <a:solidFill>
                  <a:srgbClr val="000000"/>
                </a:solidFill>
                <a:latin typeface="Tw Cen MT"/>
              </a:rPr>
              <a:t>Четвертый уровень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  <a:p>
            <a:pPr lvl="4" marL="1828800" indent="-228240">
              <a:lnSpc>
                <a:spcPct val="100000"/>
              </a:lnSpc>
              <a:spcBef>
                <a:spcPts val="400"/>
              </a:spcBef>
              <a:buClr>
                <a:srgbClr val="d8b25c"/>
              </a:buClr>
              <a:buSzPct val="65000"/>
              <a:buFont typeface="Wingdings" charset="2"/>
              <a:buChar char=""/>
            </a:pPr>
            <a:r>
              <a:rPr b="0" lang="ru-RU" sz="2000" spc="-1" strike="noStrike">
                <a:solidFill>
                  <a:srgbClr val="000000"/>
                </a:solidFill>
                <a:latin typeface="Tw Cen MT"/>
              </a:rPr>
              <a:t>Пятый уровень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2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3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760">
            <a:noFill/>
          </a:ln>
          <a:effectLst>
            <a:outerShdw blurRad="38100" dir="5400000" dist="30000" rotWithShape="0">
              <a:srgbClr val="000000">
                <a:alpha val="4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4" name="PlaceHolder 4"/>
          <p:cNvSpPr>
            <a:spLocks noGrp="1"/>
          </p:cNvSpPr>
          <p:nvPr>
            <p:ph type="title"/>
          </p:nvPr>
        </p:nvSpPr>
        <p:spPr>
          <a:xfrm>
            <a:off x="609480" y="228600"/>
            <a:ext cx="8152920" cy="9903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775f55"/>
                </a:solidFill>
                <a:latin typeface="Tw Cen MT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96" name="PlaceHolder 6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97" name="PlaceHolder 7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rIns="90000" tIns="45000" bIns="45000"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98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900" spc="-1" strike="noStrike">
                <a:solidFill>
                  <a:srgbClr val="000000"/>
                </a:solidFill>
                <a:latin typeface="Tw Cen MT"/>
              </a:rPr>
              <a:t>Для правки структуры щёлкните мышью</a:t>
            </a:r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300" spc="-1" strike="noStrike">
                <a:solidFill>
                  <a:srgbClr val="000000"/>
                </a:solidFill>
                <a:latin typeface="Tw Cen MT"/>
              </a:rPr>
              <a:t>Второй уровень структуры</a:t>
            </a:r>
            <a:endParaRPr b="0" lang="ru-RU" sz="2300" spc="-1" strike="noStrike">
              <a:solidFill>
                <a:srgbClr val="000000"/>
              </a:solidFill>
              <a:latin typeface="Tw Cen MT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Tw Cen MT"/>
              </a:rPr>
              <a:t>Третий уровень структуры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Tw Cen MT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Tw Cen MT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Tw Cen MT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Tw Cen MT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467640" y="188640"/>
            <a:ext cx="8204760" cy="1828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>
            <a:normAutofit/>
          </a:bodyPr>
          <a:p>
            <a:pPr>
              <a:lnSpc>
                <a:spcPct val="100000"/>
              </a:lnSpc>
            </a:pPr>
            <a:r>
              <a:rPr b="1" lang="ru-RU" sz="4400" spc="-1" strike="noStrike" cap="all">
                <a:solidFill>
                  <a:srgbClr val="ebddc3"/>
                </a:solidFill>
                <a:latin typeface="Tw Cen MT"/>
              </a:rPr>
              <a:t>Девиантное(деструктивное) поведение у подростков</a:t>
            </a:r>
            <a:br/>
            <a:endParaRPr b="0" lang="ru-RU" sz="4400" spc="-1" strike="noStrike">
              <a:solidFill>
                <a:srgbClr val="ffffff"/>
              </a:solidFill>
              <a:latin typeface="Tw Cen MT"/>
            </a:endParaRPr>
          </a:p>
        </p:txBody>
      </p:sp>
      <p:sp>
        <p:nvSpPr>
          <p:cNvPr id="136" name="TextShape 2"/>
          <p:cNvSpPr txBox="1"/>
          <p:nvPr/>
        </p:nvSpPr>
        <p:spPr>
          <a:xfrm>
            <a:off x="2362320" y="6050160"/>
            <a:ext cx="6705360" cy="685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0" lang="ru-RU" sz="4400" spc="-1" strike="noStrike">
                <a:solidFill>
                  <a:srgbClr val="775f55"/>
                </a:solidFill>
                <a:latin typeface="Tw Cen MT"/>
              </a:rPr>
              <a:t> </a:t>
            </a:r>
            <a:br/>
            <a:r>
              <a:rPr b="1" lang="ru-RU" sz="2200" spc="-1" strike="noStrike">
                <a:solidFill>
                  <a:srgbClr val="775f55"/>
                </a:solidFill>
                <a:latin typeface="Times New Roman"/>
              </a:rPr>
              <a:t>Алгоритм действий должностных лиц, при выявлении девиантного поведения несовершеннолетних</a:t>
            </a:r>
            <a:br/>
            <a:endParaRPr b="0" lang="ru-RU" sz="22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8" name="TextShape 2"/>
          <p:cNvSpPr txBox="1"/>
          <p:nvPr/>
        </p:nvSpPr>
        <p:spPr>
          <a:xfrm>
            <a:off x="612720" y="1196640"/>
            <a:ext cx="8152920" cy="5256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rmAutofit/>
          </a:bodyPr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Классный руководитель, учитель (выявляет)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br/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Директор школы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Школьный психолог 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 </a:t>
            </a:r>
            <a:br/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Телефон доверия за профессиональной консультацией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Детский психиатр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Клинический психолог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r>
              <a:rPr b="1" lang="ru-RU" sz="1600" spc="-1" strike="noStrike">
                <a:solidFill>
                  <a:srgbClr val="000000"/>
                </a:solidFill>
                <a:latin typeface="Times New Roman"/>
              </a:rPr>
              <a:t>Решение вопроса о дальнейшей тактике (психологическая реабилитация, психотерапия, медикаментозная терапия амбулаторно, стационарное лечение)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39" name="CustomShape 3"/>
          <p:cNvSpPr/>
          <p:nvPr/>
        </p:nvSpPr>
        <p:spPr>
          <a:xfrm>
            <a:off x="4644000" y="1556640"/>
            <a:ext cx="143640" cy="3596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CustomShape 4"/>
          <p:cNvSpPr/>
          <p:nvPr/>
        </p:nvSpPr>
        <p:spPr>
          <a:xfrm>
            <a:off x="4644000" y="2133000"/>
            <a:ext cx="143640" cy="3596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1" name="CustomShape 5"/>
          <p:cNvSpPr/>
          <p:nvPr/>
        </p:nvSpPr>
        <p:spPr>
          <a:xfrm>
            <a:off x="4644000" y="2853000"/>
            <a:ext cx="143640" cy="3596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CustomShape 6"/>
          <p:cNvSpPr/>
          <p:nvPr/>
        </p:nvSpPr>
        <p:spPr>
          <a:xfrm>
            <a:off x="4644000" y="3645000"/>
            <a:ext cx="143640" cy="3596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CustomShape 7"/>
          <p:cNvSpPr/>
          <p:nvPr/>
        </p:nvSpPr>
        <p:spPr>
          <a:xfrm>
            <a:off x="4644000" y="4365000"/>
            <a:ext cx="143640" cy="3596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4" name="CustomShape 8"/>
          <p:cNvSpPr/>
          <p:nvPr/>
        </p:nvSpPr>
        <p:spPr>
          <a:xfrm flipH="1">
            <a:off x="4643280" y="5013000"/>
            <a:ext cx="143640" cy="359640"/>
          </a:xfrm>
          <a:prstGeom prst="down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612720" y="228600"/>
            <a:ext cx="8152920" cy="4784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ru-RU" sz="4400" spc="-1" strike="noStrike">
                <a:solidFill>
                  <a:srgbClr val="775f55"/>
                </a:solidFill>
                <a:latin typeface="Tw Cen MT"/>
              </a:rPr>
              <a:t>Что делать классному руководителю:</a:t>
            </a:r>
            <a:br/>
            <a:r>
              <a:rPr b="0" lang="ru-RU" sz="4400" spc="-1" strike="noStrike">
                <a:solidFill>
                  <a:srgbClr val="775f55"/>
                </a:solidFill>
                <a:latin typeface="Tw Cen MT"/>
              </a:rPr>
              <a:t> </a:t>
            </a:r>
            <a:br/>
            <a:r>
              <a:rPr b="0" lang="ru-RU" sz="2200" spc="-1" strike="noStrike">
                <a:solidFill>
                  <a:srgbClr val="000000"/>
                </a:solidFill>
                <a:latin typeface="Times New Roman"/>
              </a:rPr>
              <a:t>- Найти нейтральный повод, чтобы побывать в семье подростка, для того, чтобы оценить состояние семейной атмосферы, наличие конфликтов, переговоров с родителями и близкими</a:t>
            </a:r>
            <a:br/>
            <a:r>
              <a:rPr b="0" lang="ru-RU" sz="2200" spc="-1" strike="noStrike">
                <a:solidFill>
                  <a:srgbClr val="000000"/>
                </a:solidFill>
                <a:latin typeface="Times New Roman"/>
              </a:rPr>
              <a:t> </a:t>
            </a:r>
            <a:br/>
            <a:r>
              <a:rPr b="0" lang="ru-RU" sz="2200" spc="-1" strike="noStrike">
                <a:solidFill>
                  <a:srgbClr val="000000"/>
                </a:solidFill>
                <a:latin typeface="Times New Roman"/>
              </a:rPr>
              <a:t> - Несмотря на то, что педагоги, как правило, изучали в вузах детскую психологию и конфликтологию, такую работу все таки следует доверить профессионалам; поэтому классному руководителю не следует пытаться самому решать эту проблему, а нужно сообщить о своих подозрениях директору школы.</a:t>
            </a:r>
            <a:br/>
            <a:endParaRPr b="0" lang="ru-RU" sz="22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ru-RU" sz="4400" spc="-1" strike="noStrike">
                <a:solidFill>
                  <a:srgbClr val="775f55"/>
                </a:solidFill>
                <a:latin typeface="Tw Cen MT"/>
              </a:rPr>
              <a:t>Что делать директору школы:</a:t>
            </a:r>
            <a:br/>
            <a:endParaRPr b="0" lang="ru-RU" sz="44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rmAutofit/>
          </a:bodyPr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- Поручив школьному психологу проведение индивидуальной работы с подростком, необходимо собрать дополнительную информацию о его семье, запросив ее в территориальной комиссии по делам несовершеннолетних и защите их прав – эта информация поможет психологу в его работе.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- Если в школе нет штатного детского психолога, то руководству школы нужно запросить помощь в территориальном центре социальной помощи семье и детям, в штате которого должны быть профессиональные детские психологи.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 </a:t>
            </a: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- Если школа не имеет своего школьного психолога и находится в удаленной сельской территории, а поэтому у нее нет объективной возможности привлечь со стороны для работы с проблемным подростком профессионального психолога, то руководству школы необходимо разработать и реализовать индивидуальный профилактической работы с подростком.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611640" y="332640"/>
            <a:ext cx="8152920" cy="990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br/>
            <a:br/>
            <a:br/>
            <a:r>
              <a:rPr b="1" lang="ru-RU" sz="2700" spc="-1" strike="noStrike">
                <a:solidFill>
                  <a:srgbClr val="775f55"/>
                </a:solidFill>
                <a:latin typeface="Times New Roman"/>
              </a:rPr>
              <a:t>Примерные этапы работы школьного психолога с подростком</a:t>
            </a:r>
            <a:br/>
            <a:r>
              <a:rPr b="1" lang="ru-RU" sz="4400" spc="-1" strike="noStrike">
                <a:solidFill>
                  <a:srgbClr val="775f55"/>
                </a:solidFill>
                <a:latin typeface="Tw Cen MT"/>
              </a:rPr>
              <a:t> </a:t>
            </a:r>
            <a:br/>
            <a:endParaRPr b="0" lang="ru-RU" sz="44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rmAutofit/>
          </a:bodyPr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На начальном этапе ответственному лицу желательно позвонить на один из «телефонов доверия» и, рассказав о возникшей проблеме, попросить дать ему дополнительную профессиональную консультацию психолога службы.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 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- Организовать и провести доверительную беседу с подростком (с учетом конкретных рекомендаций, полученных от психолога) о его проблемах, используя следующие стандартные приемы.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- При выборе места беседы главное – отсутствие посторонних лиц (никто не должен прерывать разговора, сколько бы он не продолжался). Беседа является первичной формой профилактики у подростка, переживающим кризис душевного состояния.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600" spc="-1" strike="noStrike">
                <a:solidFill>
                  <a:srgbClr val="000000"/>
                </a:solidFill>
                <a:latin typeface="Times New Roman"/>
              </a:rPr>
              <a:t>- В процессе беседы не нужно вести никаких записей, не нужно посматривать на часы и тем более выполнять какие-либо попутные дела. Надо всем своим видом показать, что важнее этой беседы для вас сейчас нет. Главное – разговорить ребенка, чтобы он не молчал и не отнекивался. Используйте приемы психологического присоединения.</a:t>
            </a:r>
            <a:endParaRPr b="0" lang="ru-RU" sz="16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rmAutofit/>
          </a:bodyPr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"/>
            </a:pPr>
            <a:r>
              <a:rPr b="0" lang="ru-RU" sz="2900" spc="-1" strike="noStrike">
                <a:solidFill>
                  <a:srgbClr val="000000"/>
                </a:solidFill>
                <a:latin typeface="Times New Roman"/>
              </a:rPr>
              <a:t>Если подросток заговорит, то слушайте его внимательно. Собеседник должен почувствовать, что вы неравнодушны к его проблемам. Ни в коем случае не проявляйте агрессию и не спорьте, постарайтесь не выражать потрясением то, что услышали. Вступая в дискуссию с подростком, вы можете не только проиграть спор, но и потерять его самого.</a:t>
            </a:r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"/>
            </a:pPr>
            <a:r>
              <a:rPr b="0" lang="ru-RU" sz="2900" spc="-1" strike="noStrike">
                <a:solidFill>
                  <a:srgbClr val="000000"/>
                </a:solidFill>
                <a:latin typeface="Times New Roman"/>
              </a:rPr>
              <a:t>- Нужно стараться задавать прямые вопросы, например, следующим образом: «Как твои дела? Как ты себя чувствуешь? Ты выглядишь, словно в воду опущенный, что происходит?» Имеет смысл также сказать: «Может, если ты поделишься своими проблемами со мной, я постараюсь понять тебя и мы вместе найдем способ разрешения твоих проблем».</a:t>
            </a:r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"/>
            </a:pPr>
            <a:r>
              <a:rPr b="0" lang="ru-RU" sz="2900" spc="-1" strike="noStrike">
                <a:solidFill>
                  <a:srgbClr val="000000"/>
                </a:solidFill>
                <a:latin typeface="Times New Roman"/>
              </a:rPr>
              <a:t>- Возможно использование проективных тестов (тест рисуночной фрустрации Розенцвейга, методика незавершенных предложений, рисунок несуществующего животного).</a:t>
            </a:r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2900" spc="-1" strike="noStrike">
                <a:solidFill>
                  <a:srgbClr val="000000"/>
                </a:solidFill>
                <a:latin typeface="Times New Roman"/>
              </a:rPr>
              <a:t>- Возможно использование различных методов психокоррекционного воздействия (АРТ-терапия, психотерапия, сказко-терапия, когнитивно-поведенческая системная психотерапия, ориентированная психотерапия).</a:t>
            </a:r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b="0" lang="ru-RU" sz="29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Shape 1"/>
          <p:cNvSpPr txBox="1"/>
          <p:nvPr/>
        </p:nvSpPr>
        <p:spPr>
          <a:xfrm>
            <a:off x="612720" y="476640"/>
            <a:ext cx="8152920" cy="5976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rmAutofit/>
          </a:bodyPr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Памятка для родителей</a:t>
            </a:r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r>
              <a:rPr b="1" lang="ru-RU" sz="1800" spc="-1" strike="noStrike">
                <a:solidFill>
                  <a:srgbClr val="000000"/>
                </a:solidFill>
                <a:latin typeface="Times New Roman"/>
              </a:rPr>
              <a:t>Признаки в поведении подростка которые должны насторожить родителей.</a:t>
            </a:r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 algn="ctr">
              <a:lnSpc>
                <a:spcPct val="100000"/>
              </a:lnSpc>
              <a:spcBef>
                <a:spcPts val="700"/>
              </a:spcBef>
            </a:pPr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8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Стал молчаливым и раздражительным.</a:t>
            </a:r>
            <a:endParaRPr b="0" lang="ru-RU" sz="15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5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Поведение стало рискованным.</a:t>
            </a:r>
            <a:endParaRPr b="0" lang="ru-RU" sz="15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5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Стал неряшливым, не хочет разговаривать с близкими ему людьми, начал раздаривать дорогие ему вещи, теряет интерес к тому, чем раньше любил заниматься, отдаляется от друзей.</a:t>
            </a:r>
            <a:endParaRPr b="0" lang="ru-RU" sz="15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5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Ссора или острый конфликт со значимыми взрослыми.</a:t>
            </a:r>
            <a:endParaRPr b="0" lang="ru-RU" sz="15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5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500" spc="-1" strike="noStrike">
                <a:solidFill>
                  <a:srgbClr val="000000"/>
                </a:solidFill>
                <a:latin typeface="Times New Roman"/>
              </a:rPr>
              <a:t>Несчастная любовь или разрыв романтических отношений</a:t>
            </a:r>
            <a:r>
              <a:rPr b="0" lang="ru-RU" sz="2500" spc="-1" strike="noStrike">
                <a:solidFill>
                  <a:srgbClr val="000000"/>
                </a:solidFill>
                <a:latin typeface="Times New Roman"/>
              </a:rPr>
              <a:t>.</a:t>
            </a:r>
            <a:endParaRPr b="0" lang="ru-RU" sz="25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Отвержение сверстников, травля</a:t>
            </a: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Тяжелая жизненная ситуация (потеря близкого человека, резкое общественное отвержение, тяжелое заболевание).</a:t>
            </a: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Личная неудача подростка</a:t>
            </a: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Нестабильная семейная ситуация (развод родителей, конфликты, ситуации насилия).</a:t>
            </a: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Изменение места жительства, привычной обстановки.</a:t>
            </a: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b="0" lang="ru-RU" sz="14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</a:pPr>
            <a:br/>
            <a:r>
              <a:rPr b="1" lang="ru-RU" sz="4000" spc="-1" strike="noStrike">
                <a:solidFill>
                  <a:srgbClr val="775f55"/>
                </a:solidFill>
                <a:latin typeface="Times New Roman"/>
              </a:rPr>
              <a:t>Что необходимо сделать, чтобы помочь ребенку</a:t>
            </a:r>
            <a:br/>
            <a:endParaRPr b="0" lang="ru-RU" sz="4000" spc="-1" strike="noStrike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rmAutofit/>
          </a:bodyPr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•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Проявите любовь и заботу, разберитесь, что стоит за внешней грубостью ребенка.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 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 • </a:t>
            </a:r>
            <a:r>
              <a:rPr b="0" lang="ru-RU" sz="2000" spc="-1" strike="noStrike">
                <a:solidFill>
                  <a:srgbClr val="000000"/>
                </a:solidFill>
                <a:latin typeface="Times New Roman"/>
              </a:rPr>
              <a:t>Вовремя обратитесь к специалисту, если поймете, что вам по каким-то причинам не удалось сохранить контакт с ребенком. В индивидуальной или семейной работе с психологом, психотерапевтом вы освоите необходимые навыки, которые помогут вам вернуть тепло, доверие и мир в отношениях с ребенком.</a:t>
            </a: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  <a:p>
            <a:pPr marL="320040" indent="-319680">
              <a:lnSpc>
                <a:spcPct val="100000"/>
              </a:lnSpc>
              <a:spcBef>
                <a:spcPts val="700"/>
              </a:spcBef>
            </a:pPr>
            <a:endParaRPr b="0" lang="ru-RU" sz="2000" spc="-1" strike="noStrike">
              <a:solidFill>
                <a:srgbClr val="000000"/>
              </a:solidFill>
              <a:latin typeface="Tw Cen MT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</TotalTime>
  <Application>LibreOffice/6.0.3.2$Windows_x86 LibreOffice_project/8f48d515416608e3a835360314dac7e47fd0b821</Application>
  <Words>6791</Words>
  <Paragraphs>99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2025-11-12T01:46:00Z</dcterms:created>
  <dc:creator>Uzer</dc:creator>
  <dc:description/>
  <dc:language>ru-RU</dc:language>
  <cp:lastModifiedBy/>
  <dcterms:modified xsi:type="dcterms:W3CDTF">2026-05-15T09:17:28Z</dcterms:modified>
  <cp:revision>8</cp:revision>
  <dc:subject/>
  <dc:title>Девиантное(деструктивное) поведение у подростков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ICV">
    <vt:lpwstr>5C6936CAFA61492A99A4066D129B8D6A_12</vt:lpwstr>
  </property>
  <property fmtid="{D5CDD505-2E9C-101B-9397-08002B2CF9AE}" pid="6" name="KSOProductBuildVer">
    <vt:lpwstr>1049-12.2.0.23196</vt:lpwstr>
  </property>
  <property fmtid="{D5CDD505-2E9C-101B-9397-08002B2CF9AE}" pid="7" name="LinksUpToDate">
    <vt:bool>0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Экран (4:3)</vt:lpwstr>
  </property>
  <property fmtid="{D5CDD505-2E9C-101B-9397-08002B2CF9AE}" pid="11" name="ScaleCrop">
    <vt:bool>0</vt:bool>
  </property>
  <property fmtid="{D5CDD505-2E9C-101B-9397-08002B2CF9AE}" pid="12" name="ShareDoc">
    <vt:bool>0</vt:bool>
  </property>
  <property fmtid="{D5CDD505-2E9C-101B-9397-08002B2CF9AE}" pid="13" name="Slides">
    <vt:i4>11</vt:i4>
  </property>
</Properties>
</file>